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67" r:id="rId3"/>
    <p:sldId id="259" r:id="rId4"/>
    <p:sldId id="260" r:id="rId5"/>
    <p:sldId id="263" r:id="rId6"/>
    <p:sldId id="261" r:id="rId7"/>
    <p:sldId id="262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179505E-F084-431C-AABD-FF8731D3A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20" y="857249"/>
            <a:ext cx="5293360" cy="1278466"/>
          </a:xfrm>
        </p:spPr>
        <p:txBody>
          <a:bodyPr>
            <a:noAutofit/>
          </a:bodyPr>
          <a:lstStyle/>
          <a:p>
            <a:r>
              <a:rPr lang="it-IT" sz="4400" dirty="0"/>
              <a:t>Il WWF Sud Milano</a:t>
            </a:r>
          </a:p>
        </p:txBody>
      </p:sp>
      <p:pic>
        <p:nvPicPr>
          <p:cNvPr id="6" name="Segnaposto contenuto 5" descr="Immagine che contiene mappa&#10;&#10;Descrizione generata automaticamente">
            <a:extLst>
              <a:ext uri="{FF2B5EF4-FFF2-40B4-BE49-F238E27FC236}">
                <a16:creationId xmlns:a16="http://schemas.microsoft.com/office/drawing/2014/main" xmlns="" id="{97279241-FD6F-4ADC-A935-F2E3CEA005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2592" y="208997"/>
            <a:ext cx="5754489" cy="6440006"/>
          </a:xfr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5FB6FB0E-A5DF-4668-836C-C03478C341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2783967"/>
            <a:ext cx="3854528" cy="2584449"/>
          </a:xfrm>
        </p:spPr>
        <p:txBody>
          <a:bodyPr>
            <a:normAutofit/>
          </a:bodyPr>
          <a:lstStyle/>
          <a:p>
            <a:r>
              <a:rPr lang="it-IT" sz="2000" b="0" i="0" dirty="0">
                <a:solidFill>
                  <a:schemeClr val="tx1"/>
                </a:solidFill>
                <a:effectLst/>
                <a:latin typeface="Segoe UI Historic" panose="020B0502040204020203" pitchFamily="34" charset="0"/>
              </a:rPr>
              <a:t>Dal 1982 il WWF Sud Milano, diventato organizzazione aggregata con WWF Martesana nel 2015, si pone in prima linea nella lotta per la protezione e valorizzazione dell'ambiente e nella risoluzione dei problemi ecologici del sud Milano.</a:t>
            </a:r>
            <a:endParaRPr lang="it-IT" sz="2000" dirty="0">
              <a:solidFill>
                <a:schemeClr val="tx1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9B073C15-77E7-4762-8F4D-14CEB5B62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1" y="5850597"/>
            <a:ext cx="798406" cy="79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71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7C9DCC5-CB7B-496F-91EA-E205D3D823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3307" y="2252134"/>
            <a:ext cx="7766936" cy="1646302"/>
          </a:xfrm>
        </p:spPr>
        <p:txBody>
          <a:bodyPr/>
          <a:lstStyle/>
          <a:p>
            <a:r>
              <a:rPr lang="it-IT" dirty="0"/>
              <a:t>Grazie per l’attenzione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4D53835F-6073-4B66-8796-A0E17E23B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1" y="5850597"/>
            <a:ext cx="798406" cy="79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67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FA844EB-B4EF-4B2F-95CF-9E5C16B5B4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D31205C9-9B34-4789-AA9B-D7B86D3A10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7C1E24DB-0094-4D06-8F57-85C95C8743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xmlns="" id="{DE703DF5-9BDF-42DB-9820-EDEAC68B0A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xmlns="" id="{045EAFA8-4C32-4942-9360-AB2082086A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xmlns="" id="{3CAD2203-A7B2-45D8-9240-A3542F0FD5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xmlns="" id="{5DC5EF1D-D76F-48F5-ACAF-7F209B6463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xmlns="" id="{C021030B-EC50-4CBB-847B-BF6FA8978E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xmlns="" id="{E8ACDF8F-1AEB-4514-AC25-BDD3A547F9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xmlns="" id="{AD6FF1EB-A33A-4569-B7E2-09FD56D169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xmlns="" id="{B844DC64-9C05-463C-B2AB-40225DA814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xmlns="" id="{86C16C40-7C29-4ACC-B851-7E08E459B5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8C7BCF2-9254-495D-8120-F4C32A172F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2A300F88-100F-497A-94AF-634DA690BC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0FF989CC-A02B-4B8A-946E-E4772916292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xmlns="" id="{F3460194-35A9-4C0D-BB74-CA8B24E068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xmlns="" id="{CC31FCA4-2862-4AAF-8345-EF05E4E34E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xmlns="" id="{6D40B2E4-0C94-4F89-B149-F9B0AB7A7D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xmlns="" id="{DB16AFCB-50B7-4346-ABC6-3A8C5D02DC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xmlns="" id="{8356DF69-976D-4483-99D0-DBBD1C0544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xmlns="" id="{5DDB3B9F-0EE7-417C-A3F1-D8F2F2C6F7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xmlns="" id="{A2CDDF67-D03A-4E88-8BF9-0B44B61A89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xmlns="" id="{8AA7EFCE-40F3-4772-874E-436BE0FA0B5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CA4CCA9-C5F4-432E-82F0-DAB3A593EA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600"/>
              <a:t>Le operazioni svolte dall’associazione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2A580B93-7F01-496D-B6B2-9864325765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334" y="2160589"/>
            <a:ext cx="8596668" cy="3880773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Il WWF Sud Milano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compone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interamente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volontari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puri,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quali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svolgono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attività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loro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scelte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tempi 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loro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più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favorevoli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l"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Queste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operazioni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possono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richiedere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diverse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frequenze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seconda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periodi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dell’anno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delle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richieste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progetti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l"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seguito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troverete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maggiori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ambiti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cui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l’associazione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sviluppa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4F00B227-3A57-41CB-BA48-089EE31AA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1" y="5850597"/>
            <a:ext cx="798406" cy="79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92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3547099-84A7-497B-AAEA-929649D90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Manutenzione </a:t>
            </a:r>
            <a:r>
              <a:rPr lang="it-IT" dirty="0" smtClean="0"/>
              <a:t>ordinaria</a:t>
            </a:r>
            <a:br>
              <a:rPr lang="it-IT" dirty="0" smtClean="0"/>
            </a:br>
            <a:r>
              <a:rPr lang="it-IT" sz="2000" dirty="0" smtClean="0"/>
              <a:t>nelle oasi del sud Milano (a Melegnano 2)</a:t>
            </a:r>
            <a:endParaRPr lang="it-IT" sz="2000" dirty="0"/>
          </a:p>
        </p:txBody>
      </p:sp>
      <p:pic>
        <p:nvPicPr>
          <p:cNvPr id="6" name="Segnaposto contenuto 5" descr="Immagine che contiene albero, erba, esterni, verde&#10;&#10;Descrizione generata automaticamente">
            <a:extLst>
              <a:ext uri="{FF2B5EF4-FFF2-40B4-BE49-F238E27FC236}">
                <a16:creationId xmlns:a16="http://schemas.microsoft.com/office/drawing/2014/main" xmlns="" id="{35A5C48B-AE60-4CFF-84E9-8A8C8A2BAF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628795" y="220027"/>
            <a:ext cx="3339465" cy="3339465"/>
          </a:xfrm>
        </p:spPr>
      </p:pic>
      <p:pic>
        <p:nvPicPr>
          <p:cNvPr id="8" name="Segnaposto contenuto 7" descr="Immagine che contiene albero, esterni, foresta, bosco&#10;&#10;Descrizione generata automaticamente">
            <a:extLst>
              <a:ext uri="{FF2B5EF4-FFF2-40B4-BE49-F238E27FC236}">
                <a16:creationId xmlns:a16="http://schemas.microsoft.com/office/drawing/2014/main" xmlns="" id="{9267C18B-CF81-4481-9642-914A910277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220027"/>
            <a:ext cx="2321718" cy="3095625"/>
          </a:xfrm>
        </p:spPr>
      </p:pic>
      <p:pic>
        <p:nvPicPr>
          <p:cNvPr id="10" name="Immagine 9" descr="Immagine che contiene albero, esterni, persona, pianta&#10;&#10;Descrizione generata automaticamente">
            <a:extLst>
              <a:ext uri="{FF2B5EF4-FFF2-40B4-BE49-F238E27FC236}">
                <a16:creationId xmlns:a16="http://schemas.microsoft.com/office/drawing/2014/main" xmlns="" id="{EF551E8C-40A5-45F1-849D-0D9B79352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587" y="3575810"/>
            <a:ext cx="3563453" cy="267259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8DF52CE7-C099-41B9-A6F3-C74B16E5EDDB}"/>
              </a:ext>
            </a:extLst>
          </p:cNvPr>
          <p:cNvSpPr txBox="1"/>
          <p:nvPr/>
        </p:nvSpPr>
        <p:spPr>
          <a:xfrm>
            <a:off x="628356" y="1561326"/>
            <a:ext cx="525656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manutenzione ordinaria si sviluppa su diversi </a:t>
            </a:r>
            <a:br>
              <a:rPr lang="it-IT" dirty="0"/>
            </a:br>
            <a:r>
              <a:rPr lang="it-IT" dirty="0"/>
              <a:t>punti:</a:t>
            </a:r>
            <a:br>
              <a:rPr lang="it-IT" dirty="0"/>
            </a:br>
            <a:r>
              <a:rPr lang="it-IT" dirty="0"/>
              <a:t>- Monitoraggio in presenza delle aree d’interesse</a:t>
            </a:r>
          </a:p>
          <a:p>
            <a:r>
              <a:rPr lang="it-IT" dirty="0"/>
              <a:t>- Liberazione dei sentieri da possibili ostacoli</a:t>
            </a:r>
          </a:p>
          <a:p>
            <a:r>
              <a:rPr lang="it-IT" dirty="0"/>
              <a:t>- Azioni di «giardinaggio» per il contenimento </a:t>
            </a:r>
            <a:br>
              <a:rPr lang="it-IT" dirty="0"/>
            </a:br>
            <a:r>
              <a:rPr lang="it-IT" dirty="0"/>
              <a:t>  di specie invasive</a:t>
            </a:r>
          </a:p>
          <a:p>
            <a:r>
              <a:rPr lang="it-IT" dirty="0"/>
              <a:t>- Raccolta di rifiuti</a:t>
            </a:r>
          </a:p>
        </p:txBody>
      </p:sp>
      <p:pic>
        <p:nvPicPr>
          <p:cNvPr id="13" name="Immagine 12" descr="Immagine che contiene albero, esterni, erba, pianta&#10;&#10;Descrizione generata automaticamente">
            <a:extLst>
              <a:ext uri="{FF2B5EF4-FFF2-40B4-BE49-F238E27FC236}">
                <a16:creationId xmlns:a16="http://schemas.microsoft.com/office/drawing/2014/main" xmlns="" id="{1834385B-4CEC-4C99-B383-E71AE0E4C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3233" y="3705225"/>
            <a:ext cx="3851888" cy="289455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325D51A6-6FE9-4BD9-A069-8EBD485469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31" y="5850597"/>
            <a:ext cx="798406" cy="79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20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1B15E95-DA9A-4033-98C1-21D95AE81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Manutenzione straordinaria</a:t>
            </a:r>
          </a:p>
        </p:txBody>
      </p:sp>
      <p:pic>
        <p:nvPicPr>
          <p:cNvPr id="8" name="Segnaposto contenuto 7" descr="Immagine che contiene albero, esterni, acqua, erba&#10;&#10;Descrizione generata automaticamente">
            <a:extLst>
              <a:ext uri="{FF2B5EF4-FFF2-40B4-BE49-F238E27FC236}">
                <a16:creationId xmlns:a16="http://schemas.microsoft.com/office/drawing/2014/main" xmlns="" id="{DE11F33C-2C37-4773-888A-78084FF0CF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502815" y="370887"/>
            <a:ext cx="2218813" cy="2958418"/>
          </a:xfrm>
        </p:spPr>
      </p:pic>
      <p:pic>
        <p:nvPicPr>
          <p:cNvPr id="6" name="Segnaposto contenuto 5" descr="Immagine che contiene albero, erba, esterni, foresta&#10;&#10;Descrizione generata automaticamente">
            <a:extLst>
              <a:ext uri="{FF2B5EF4-FFF2-40B4-BE49-F238E27FC236}">
                <a16:creationId xmlns:a16="http://schemas.microsoft.com/office/drawing/2014/main" xmlns="" id="{6086AF88-F1A8-46D9-86CD-9EEF4AFD90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35352" y="386080"/>
            <a:ext cx="2207418" cy="2943225"/>
          </a:xfrm>
        </p:spPr>
      </p:pic>
      <p:pic>
        <p:nvPicPr>
          <p:cNvPr id="10" name="Immagine 9" descr="Immagine che contiene albero, esterni, pianta&#10;&#10;Descrizione generata automaticamente">
            <a:extLst>
              <a:ext uri="{FF2B5EF4-FFF2-40B4-BE49-F238E27FC236}">
                <a16:creationId xmlns:a16="http://schemas.microsoft.com/office/drawing/2014/main" xmlns="" id="{DF4C2A63-53C1-4D2D-A567-4A4E294BD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218" y="3608441"/>
            <a:ext cx="3878632" cy="2878672"/>
          </a:xfrm>
          <a:prstGeom prst="rect">
            <a:avLst/>
          </a:prstGeom>
        </p:spPr>
      </p:pic>
      <p:pic>
        <p:nvPicPr>
          <p:cNvPr id="12" name="Immagine 11" descr="Immagine che contiene erba, esterni, pianta, albero&#10;&#10;Descrizione generata automaticamente">
            <a:extLst>
              <a:ext uri="{FF2B5EF4-FFF2-40B4-BE49-F238E27FC236}">
                <a16:creationId xmlns:a16="http://schemas.microsoft.com/office/drawing/2014/main" xmlns="" id="{42102467-3EF7-456D-8CCA-9FC78D025A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8614" y="3952240"/>
            <a:ext cx="4082062" cy="229616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74C09276-9798-45D7-B972-3643590D250C}"/>
              </a:ext>
            </a:extLst>
          </p:cNvPr>
          <p:cNvSpPr txBox="1"/>
          <p:nvPr/>
        </p:nvSpPr>
        <p:spPr>
          <a:xfrm>
            <a:off x="359727" y="1665430"/>
            <a:ext cx="64604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manutenzione straordinaria realizzabile dall’associazione</a:t>
            </a:r>
            <a:br>
              <a:rPr lang="it-IT" dirty="0"/>
            </a:br>
            <a:r>
              <a:rPr lang="it-IT" dirty="0"/>
              <a:t>si sviluppa principalmente nella pulizia di ingombranti nelle </a:t>
            </a:r>
            <a:br>
              <a:rPr lang="it-IT" dirty="0"/>
            </a:br>
            <a:r>
              <a:rPr lang="it-IT" dirty="0"/>
              <a:t>aree interessate e in piccole opere di manutenzione di aree </a:t>
            </a:r>
            <a:br>
              <a:rPr lang="it-IT" dirty="0"/>
            </a:br>
            <a:r>
              <a:rPr lang="it-IT" dirty="0"/>
              <a:t>verdi con attrezzatura specializzata.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3AF6C163-DC97-4731-843F-55F1AC1200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31" y="5850597"/>
            <a:ext cx="798406" cy="79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24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1EDF857-E1BE-4548-B33F-011F12458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visite guidate</a:t>
            </a:r>
          </a:p>
        </p:txBody>
      </p:sp>
      <p:pic>
        <p:nvPicPr>
          <p:cNvPr id="8" name="Segnaposto contenuto 7" descr="Immagine che contiene albero, erba, esterni, persona&#10;&#10;Descrizione generata automaticamente">
            <a:extLst>
              <a:ext uri="{FF2B5EF4-FFF2-40B4-BE49-F238E27FC236}">
                <a16:creationId xmlns:a16="http://schemas.microsoft.com/office/drawing/2014/main" xmlns="" id="{0E48D3D5-AA82-44AD-A125-DA7F31F71E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76023" y="215504"/>
            <a:ext cx="4183062" cy="3137296"/>
          </a:xfrm>
        </p:spPr>
      </p:pic>
      <p:pic>
        <p:nvPicPr>
          <p:cNvPr id="6" name="Segnaposto contenuto 5" descr="Immagine che contiene albero, persona, esterni, persone&#10;&#10;Descrizione generata automaticamente">
            <a:extLst>
              <a:ext uri="{FF2B5EF4-FFF2-40B4-BE49-F238E27FC236}">
                <a16:creationId xmlns:a16="http://schemas.microsoft.com/office/drawing/2014/main" xmlns="" id="{504EFBB8-0787-43A3-8A3E-A3C44FF7D4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501524" y="3706257"/>
            <a:ext cx="4521566" cy="2542143"/>
          </a:xfrm>
        </p:spPr>
      </p:pic>
      <p:pic>
        <p:nvPicPr>
          <p:cNvPr id="10" name="Immagine 9" descr="Immagine che contiene albero, esterni, terra, persone&#10;&#10;Descrizione generata automaticamente">
            <a:extLst>
              <a:ext uri="{FF2B5EF4-FFF2-40B4-BE49-F238E27FC236}">
                <a16:creationId xmlns:a16="http://schemas.microsoft.com/office/drawing/2014/main" xmlns="" id="{E5E751BB-44B3-473D-9EE6-E261B0655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600" y="3569096"/>
            <a:ext cx="3887893" cy="291592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CF4BEE60-24D3-49C1-8ECD-6D190CE8C129}"/>
              </a:ext>
            </a:extLst>
          </p:cNvPr>
          <p:cNvSpPr txBox="1"/>
          <p:nvPr/>
        </p:nvSpPr>
        <p:spPr>
          <a:xfrm>
            <a:off x="310099" y="1627683"/>
            <a:ext cx="57438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Le visite guidate sono parti fondamentali sia per</a:t>
            </a:r>
            <a:br>
              <a:rPr lang="it-IT" dirty="0"/>
            </a:br>
            <a:r>
              <a:rPr lang="it-IT" dirty="0"/>
              <a:t>far conoscere le nostre oasi che per fare divulgazione</a:t>
            </a:r>
            <a:br>
              <a:rPr lang="it-IT" dirty="0"/>
            </a:br>
            <a:r>
              <a:rPr lang="it-IT" dirty="0"/>
              <a:t>ai cittadini.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9065A67E-AE06-4300-A565-93B6CCC77F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31" y="5850597"/>
            <a:ext cx="798406" cy="79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75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F789ABA-6EC2-4A80-AC25-17F64EA30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didattica</a:t>
            </a:r>
          </a:p>
        </p:txBody>
      </p:sp>
      <p:pic>
        <p:nvPicPr>
          <p:cNvPr id="8" name="Segnaposto contenuto 7" descr="Immagine che contiene esterni, edificio, erba, figlio&#10;&#10;Descrizione generata automaticamente">
            <a:extLst>
              <a:ext uri="{FF2B5EF4-FFF2-40B4-BE49-F238E27FC236}">
                <a16:creationId xmlns:a16="http://schemas.microsoft.com/office/drawing/2014/main" xmlns="" id="{C55FAA2A-1E63-4522-A305-A18B57528A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93783" y="3738097"/>
            <a:ext cx="4183062" cy="2347743"/>
          </a:xfrm>
        </p:spPr>
      </p:pic>
      <p:pic>
        <p:nvPicPr>
          <p:cNvPr id="6" name="Segnaposto contenuto 5" descr="Immagine che contiene albero, esterni, persona, terra&#10;&#10;Descrizione generata automaticamente">
            <a:extLst>
              <a:ext uri="{FF2B5EF4-FFF2-40B4-BE49-F238E27FC236}">
                <a16:creationId xmlns:a16="http://schemas.microsoft.com/office/drawing/2014/main" xmlns="" id="{314F909B-21E3-4624-A628-C615DE7B3D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84616" y="634285"/>
            <a:ext cx="2592229" cy="2592229"/>
          </a:xfrm>
        </p:spPr>
      </p:pic>
      <p:pic>
        <p:nvPicPr>
          <p:cNvPr id="10" name="Immagine 9" descr="Immagine che contiene testo, pavimento, interni, finestra&#10;&#10;Descrizione generata automaticamente">
            <a:extLst>
              <a:ext uri="{FF2B5EF4-FFF2-40B4-BE49-F238E27FC236}">
                <a16:creationId xmlns:a16="http://schemas.microsoft.com/office/drawing/2014/main" xmlns="" id="{6B46CC20-4446-457C-A5F6-86931DBC8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1545" y="609600"/>
            <a:ext cx="3373120" cy="2529840"/>
          </a:xfrm>
          <a:prstGeom prst="rect">
            <a:avLst/>
          </a:prstGeom>
        </p:spPr>
      </p:pic>
      <p:pic>
        <p:nvPicPr>
          <p:cNvPr id="12" name="Immagine 11" descr="Immagine che contiene persona, interni, soffitto, persone&#10;&#10;Descrizione generata automaticamente">
            <a:extLst>
              <a:ext uri="{FF2B5EF4-FFF2-40B4-BE49-F238E27FC236}">
                <a16:creationId xmlns:a16="http://schemas.microsoft.com/office/drawing/2014/main" xmlns="" id="{A733BFE5-A945-4585-821F-F73010D430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1545" y="3556000"/>
            <a:ext cx="3373120" cy="252984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D1BF7506-B4AD-4A3F-B648-47F8F78F5F83}"/>
              </a:ext>
            </a:extLst>
          </p:cNvPr>
          <p:cNvSpPr txBox="1"/>
          <p:nvPr/>
        </p:nvSpPr>
        <p:spPr>
          <a:xfrm>
            <a:off x="432176" y="1841818"/>
            <a:ext cx="43877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didattica si sviluppa con progetti</a:t>
            </a:r>
            <a:br>
              <a:rPr lang="it-IT" dirty="0"/>
            </a:br>
            <a:r>
              <a:rPr lang="it-IT" dirty="0"/>
              <a:t>sulla sensibilizzazione a temi ambientali</a:t>
            </a:r>
            <a:br>
              <a:rPr lang="it-IT" dirty="0"/>
            </a:br>
            <a:r>
              <a:rPr lang="it-IT" dirty="0"/>
              <a:t>e sulla conoscenza del territorio, sia con</a:t>
            </a:r>
            <a:br>
              <a:rPr lang="it-IT" dirty="0"/>
            </a:br>
            <a:r>
              <a:rPr lang="it-IT" dirty="0"/>
              <a:t>visite in esterna sia con lezioni frontali.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B5FB077F-4250-4E15-83E4-4D17926A84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31" y="5850597"/>
            <a:ext cx="798406" cy="79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56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739C4FA-8FD7-421A-B7E4-6A34448AB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Monitoraggio della fauna </a:t>
            </a:r>
            <a:br>
              <a:rPr lang="it-IT" dirty="0"/>
            </a:br>
            <a:r>
              <a:rPr lang="it-IT" dirty="0"/>
              <a:t>e della flora</a:t>
            </a:r>
          </a:p>
        </p:txBody>
      </p:sp>
      <p:pic>
        <p:nvPicPr>
          <p:cNvPr id="8" name="Segnaposto contenuto 7" descr="Immagine che contiene esterni, terra, erba, persona&#10;&#10;Descrizione generata automaticamente">
            <a:extLst>
              <a:ext uri="{FF2B5EF4-FFF2-40B4-BE49-F238E27FC236}">
                <a16:creationId xmlns:a16="http://schemas.microsoft.com/office/drawing/2014/main" xmlns="" id="{801D6790-0485-4278-8088-A4A06B56981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921429" y="3282363"/>
            <a:ext cx="3854011" cy="2579957"/>
          </a:xfrm>
        </p:spPr>
      </p:pic>
      <p:pic>
        <p:nvPicPr>
          <p:cNvPr id="6" name="Segnaposto contenuto 5" descr="Immagine che contiene persona, albero, esterni, portatile&#10;&#10;Descrizione generata automaticamente">
            <a:extLst>
              <a:ext uri="{FF2B5EF4-FFF2-40B4-BE49-F238E27FC236}">
                <a16:creationId xmlns:a16="http://schemas.microsoft.com/office/drawing/2014/main" xmlns="" id="{3F69411E-0CD2-4AE8-BCCF-7CFABD47A3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320888"/>
            <a:ext cx="4013200" cy="2675466"/>
          </a:xfrm>
        </p:spPr>
      </p:pic>
      <p:pic>
        <p:nvPicPr>
          <p:cNvPr id="10" name="Immagine 9" descr="Immagine che contiene esterni&#10;&#10;Descrizione generata automaticamente">
            <a:extLst>
              <a:ext uri="{FF2B5EF4-FFF2-40B4-BE49-F238E27FC236}">
                <a16:creationId xmlns:a16="http://schemas.microsoft.com/office/drawing/2014/main" xmlns="" id="{82D416AC-2F08-4012-98E0-C82EBDF90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9300" y="3517901"/>
            <a:ext cx="4229100" cy="28194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0F576AB3-D907-448B-8B68-3D5F157F5C65}"/>
              </a:ext>
            </a:extLst>
          </p:cNvPr>
          <p:cNvSpPr txBox="1"/>
          <p:nvPr/>
        </p:nvSpPr>
        <p:spPr>
          <a:xfrm>
            <a:off x="406400" y="2213184"/>
            <a:ext cx="55002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Questo insieme di progetti racchiude diversi lavori,</a:t>
            </a:r>
            <a:br>
              <a:rPr lang="it-IT" dirty="0"/>
            </a:br>
            <a:r>
              <a:rPr lang="it-IT" dirty="0"/>
              <a:t>tra cui il </a:t>
            </a:r>
            <a:r>
              <a:rPr lang="it-IT" dirty="0" err="1"/>
              <a:t>videotrappolaggio</a:t>
            </a:r>
            <a:r>
              <a:rPr lang="it-IT" dirty="0"/>
              <a:t>, il censimento delle </a:t>
            </a:r>
            <a:br>
              <a:rPr lang="it-IT" dirty="0"/>
            </a:br>
            <a:r>
              <a:rPr lang="it-IT" dirty="0"/>
              <a:t>specie vegetali e dell’avifauna attraverso il canto.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EDA78C10-6018-4FEE-9C63-F72EDEE27B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31" y="5850597"/>
            <a:ext cx="798406" cy="79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C8EE5BC-0B22-4E0D-B4C8-C0AE7F851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4331546" cy="1320800"/>
          </a:xfrm>
        </p:spPr>
        <p:txBody>
          <a:bodyPr/>
          <a:lstStyle/>
          <a:p>
            <a:r>
              <a:rPr lang="it-IT" dirty="0"/>
              <a:t>Divulgazione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xmlns="" id="{32AD9777-8AC6-42C6-A68F-D4022F9C1A4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773159" y="446881"/>
            <a:ext cx="3057049" cy="3113756"/>
          </a:xfrm>
        </p:spPr>
      </p:pic>
      <p:pic>
        <p:nvPicPr>
          <p:cNvPr id="6" name="Segnaposto contenuto 5" descr="Immagine che contiene testo&#10;&#10;Descrizione generata automaticamente">
            <a:extLst>
              <a:ext uri="{FF2B5EF4-FFF2-40B4-BE49-F238E27FC236}">
                <a16:creationId xmlns:a16="http://schemas.microsoft.com/office/drawing/2014/main" xmlns="" id="{F0EBC739-389F-47EA-B8CB-684371D4A8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08880" y="446881"/>
            <a:ext cx="3364158" cy="3124178"/>
          </a:xfrm>
        </p:spPr>
      </p:pic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xmlns="" id="{D34B1FD4-4B9B-498C-A25C-6AF699DD2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4790" y="3832923"/>
            <a:ext cx="4976495" cy="265155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296168E6-59A7-48CC-B324-25C15815C98B}"/>
              </a:ext>
            </a:extLst>
          </p:cNvPr>
          <p:cNvSpPr txBox="1"/>
          <p:nvPr/>
        </p:nvSpPr>
        <p:spPr>
          <a:xfrm>
            <a:off x="361792" y="2095358"/>
            <a:ext cx="440857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maggior parte della divulgazione,</a:t>
            </a:r>
            <a:br>
              <a:rPr lang="it-IT" dirty="0"/>
            </a:br>
            <a:r>
              <a:rPr lang="it-IT" dirty="0"/>
              <a:t>oltre a quella svolta di persona,</a:t>
            </a:r>
            <a:br>
              <a:rPr lang="it-IT" dirty="0"/>
            </a:br>
            <a:r>
              <a:rPr lang="it-IT" dirty="0"/>
              <a:t>si sviluppa attraverso i vari canali social:</a:t>
            </a:r>
          </a:p>
          <a:p>
            <a:pPr marL="285750" indent="-285750">
              <a:buFontTx/>
              <a:buChar char="-"/>
            </a:pPr>
            <a:r>
              <a:rPr lang="it-IT" dirty="0"/>
              <a:t>Facebook</a:t>
            </a:r>
          </a:p>
          <a:p>
            <a:pPr marL="285750" indent="-285750">
              <a:buFontTx/>
              <a:buChar char="-"/>
            </a:pPr>
            <a:r>
              <a:rPr lang="it-IT" dirty="0"/>
              <a:t>Instagram</a:t>
            </a:r>
          </a:p>
          <a:p>
            <a:pPr marL="285750" indent="-285750">
              <a:buFontTx/>
              <a:buChar char="-"/>
            </a:pPr>
            <a:r>
              <a:rPr lang="it-IT" dirty="0"/>
              <a:t>Sito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C4A4DF5B-4A6C-4334-A567-63090A5D5B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31" y="5850597"/>
            <a:ext cx="798406" cy="79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13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A8B9FAE-9AFE-4334-B5D5-D1AC90259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27" y="718315"/>
            <a:ext cx="8596668" cy="1320800"/>
          </a:xfrm>
        </p:spPr>
        <p:txBody>
          <a:bodyPr/>
          <a:lstStyle/>
          <a:p>
            <a:r>
              <a:rPr lang="it-IT" dirty="0"/>
              <a:t>Eventi durante </a:t>
            </a:r>
            <a:r>
              <a:rPr lang="it-IT" dirty="0" smtClean="0"/>
              <a:t>l’anno</a:t>
            </a:r>
            <a:br>
              <a:rPr lang="it-IT" dirty="0" smtClean="0"/>
            </a:br>
            <a:r>
              <a:rPr lang="it-IT" sz="2000" dirty="0" smtClean="0"/>
              <a:t>anche proposti da Wwf Italia</a:t>
            </a:r>
            <a:endParaRPr lang="it-IT" sz="2000" dirty="0"/>
          </a:p>
        </p:txBody>
      </p:sp>
      <p:pic>
        <p:nvPicPr>
          <p:cNvPr id="8" name="Segnaposto contenuto 7" descr="Immagine che contiene albero, esterni, erba, persone&#10;&#10;Descrizione generata automaticamente">
            <a:extLst>
              <a:ext uri="{FF2B5EF4-FFF2-40B4-BE49-F238E27FC236}">
                <a16:creationId xmlns:a16="http://schemas.microsoft.com/office/drawing/2014/main" xmlns="" id="{64FEABB0-CE9E-4D83-8E1E-EECC1094DF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04548" y="3429000"/>
            <a:ext cx="3965132" cy="2973849"/>
          </a:xfrm>
        </p:spPr>
      </p:pic>
      <p:pic>
        <p:nvPicPr>
          <p:cNvPr id="6" name="Segnaposto contenuto 5" descr="Immagine che contiene albero, erba, esterni, cielo&#10;&#10;Descrizione generata automaticamente">
            <a:extLst>
              <a:ext uri="{FF2B5EF4-FFF2-40B4-BE49-F238E27FC236}">
                <a16:creationId xmlns:a16="http://schemas.microsoft.com/office/drawing/2014/main" xmlns="" id="{A325B6BF-7EF7-4FA5-AD46-ED7CC11FF1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02885" y="511969"/>
            <a:ext cx="3378623" cy="2533967"/>
          </a:xfrm>
        </p:spPr>
      </p:pic>
      <p:pic>
        <p:nvPicPr>
          <p:cNvPr id="10" name="Immagine 9" descr="Immagine che contiene esterni, cielo, bicicletta, edificio&#10;&#10;Descrizione generata automaticamente">
            <a:extLst>
              <a:ext uri="{FF2B5EF4-FFF2-40B4-BE49-F238E27FC236}">
                <a16:creationId xmlns:a16="http://schemas.microsoft.com/office/drawing/2014/main" xmlns="" id="{73195BDE-F109-47D3-9D41-664AF5DEF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0" y="672544"/>
            <a:ext cx="2988521" cy="2241391"/>
          </a:xfrm>
          <a:prstGeom prst="rect">
            <a:avLst/>
          </a:prstGeom>
        </p:spPr>
      </p:pic>
      <p:pic>
        <p:nvPicPr>
          <p:cNvPr id="12" name="Immagine 11" descr="Immagine che contiene erba, esterni, albero, gruppo&#10;&#10;Descrizione generata automaticamente">
            <a:extLst>
              <a:ext uri="{FF2B5EF4-FFF2-40B4-BE49-F238E27FC236}">
                <a16:creationId xmlns:a16="http://schemas.microsoft.com/office/drawing/2014/main" xmlns="" id="{07674623-3B1E-4C5B-8FF6-90D171B81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2840" y="3253249"/>
            <a:ext cx="2362200" cy="31496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1BB18C58-CA68-449B-87BC-EC210BE2DCA2}"/>
              </a:ext>
            </a:extLst>
          </p:cNvPr>
          <p:cNvSpPr txBox="1"/>
          <p:nvPr/>
        </p:nvSpPr>
        <p:spPr>
          <a:xfrm>
            <a:off x="362627" y="1799134"/>
            <a:ext cx="49087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Durante l’anno si svolgono eventi organizzati </a:t>
            </a:r>
            <a:br>
              <a:rPr lang="it-IT" dirty="0"/>
            </a:br>
            <a:r>
              <a:rPr lang="it-IT" dirty="0"/>
              <a:t>da noi nelle nostre oasi o in collaborazione </a:t>
            </a:r>
            <a:br>
              <a:rPr lang="it-IT" dirty="0"/>
            </a:br>
            <a:r>
              <a:rPr lang="it-IT" dirty="0"/>
              <a:t>con altri enti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636258EE-ED85-4541-A010-05F672F9A6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31" y="5850597"/>
            <a:ext cx="798406" cy="79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6142"/>
      </p:ext>
    </p:extLst>
  </p:cSld>
  <p:clrMapOvr>
    <a:masterClrMapping/>
  </p:clrMapOvr>
</p:sld>
</file>

<file path=ppt/theme/theme1.xml><?xml version="1.0" encoding="utf-8"?>
<a:theme xmlns:a="http://schemas.openxmlformats.org/drawingml/2006/main" name="Sfaccettatur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247</TotalTime>
  <Words>167</Words>
  <Application>Microsoft Office PowerPoint</Application>
  <PresentationFormat>Personalizzato</PresentationFormat>
  <Paragraphs>29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1" baseType="lpstr">
      <vt:lpstr>Sfaccettatura</vt:lpstr>
      <vt:lpstr>Il WWF Sud Milano</vt:lpstr>
      <vt:lpstr>Le operazioni svolte dall’associazione</vt:lpstr>
      <vt:lpstr>Manutenzione ordinaria nelle oasi del sud Milano (a Melegnano 2)</vt:lpstr>
      <vt:lpstr>Manutenzione straordinaria</vt:lpstr>
      <vt:lpstr>Le visite guidate</vt:lpstr>
      <vt:lpstr>La didattica</vt:lpstr>
      <vt:lpstr>Monitoraggio della fauna  e della flora</vt:lpstr>
      <vt:lpstr>Divulgazione</vt:lpstr>
      <vt:lpstr>Eventi durante l’anno anche proposti da Wwf Italia</vt:lpstr>
      <vt:lpstr>Grazie per l’attenzione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WWF Sud Milano</dc:title>
  <dc:creator>alessandro podenzani</dc:creator>
  <cp:lastModifiedBy>Giorgio Bianchini</cp:lastModifiedBy>
  <cp:revision>4</cp:revision>
  <dcterms:created xsi:type="dcterms:W3CDTF">2021-12-15T17:53:40Z</dcterms:created>
  <dcterms:modified xsi:type="dcterms:W3CDTF">2024-01-08T13:54:41Z</dcterms:modified>
</cp:coreProperties>
</file>